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1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3" d="100"/>
          <a:sy n="83" d="100"/>
        </p:scale>
        <p:origin x="-91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F6EE-BAE5-41DB-A019-F994917C6B1B}" type="datetimeFigureOut">
              <a:rPr lang="it-IT" smtClean="0"/>
              <a:t>21/07/2015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E2C8-18DE-4F09-94DA-A7D67BF76C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09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F6EE-BAE5-41DB-A019-F994917C6B1B}" type="datetimeFigureOut">
              <a:rPr lang="it-IT" smtClean="0"/>
              <a:t>21/07/2015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E2C8-18DE-4F09-94DA-A7D67BF76C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2412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F6EE-BAE5-41DB-A019-F994917C6B1B}" type="datetimeFigureOut">
              <a:rPr lang="it-IT" smtClean="0"/>
              <a:t>21/07/2015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E2C8-18DE-4F09-94DA-A7D67BF76C5B}" type="slidenum">
              <a:rPr lang="it-IT" smtClean="0"/>
              <a:t>‹N›</a:t>
            </a:fld>
            <a:endParaRPr lang="it-I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4577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F6EE-BAE5-41DB-A019-F994917C6B1B}" type="datetimeFigureOut">
              <a:rPr lang="it-IT" smtClean="0"/>
              <a:t>21/07/2015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E2C8-18DE-4F09-94DA-A7D67BF76C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365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F6EE-BAE5-41DB-A019-F994917C6B1B}" type="datetimeFigureOut">
              <a:rPr lang="it-IT" smtClean="0"/>
              <a:t>21/07/2015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E2C8-18DE-4F09-94DA-A7D67BF76C5B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852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F6EE-BAE5-41DB-A019-F994917C6B1B}" type="datetimeFigureOut">
              <a:rPr lang="it-IT" smtClean="0"/>
              <a:t>21/07/2015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E2C8-18DE-4F09-94DA-A7D67BF76C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3912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F6EE-BAE5-41DB-A019-F994917C6B1B}" type="datetimeFigureOut">
              <a:rPr lang="it-IT" smtClean="0"/>
              <a:t>21/07/2015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E2C8-18DE-4F09-94DA-A7D67BF76C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1624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F6EE-BAE5-41DB-A019-F994917C6B1B}" type="datetimeFigureOut">
              <a:rPr lang="it-IT" smtClean="0"/>
              <a:t>21/07/2015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E2C8-18DE-4F09-94DA-A7D67BF76C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1552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F6EE-BAE5-41DB-A019-F994917C6B1B}" type="datetimeFigureOut">
              <a:rPr lang="it-IT" smtClean="0"/>
              <a:t>21/07/2015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E2C8-18DE-4F09-94DA-A7D67BF76C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9660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F6EE-BAE5-41DB-A019-F994917C6B1B}" type="datetimeFigureOut">
              <a:rPr lang="it-IT" smtClean="0"/>
              <a:t>21/07/2015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E2C8-18DE-4F09-94DA-A7D67BF76C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8943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F6EE-BAE5-41DB-A019-F994917C6B1B}" type="datetimeFigureOut">
              <a:rPr lang="it-IT" smtClean="0"/>
              <a:t>21/07/2015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E2C8-18DE-4F09-94DA-A7D67BF76C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5488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F6EE-BAE5-41DB-A019-F994917C6B1B}" type="datetimeFigureOut">
              <a:rPr lang="it-IT" smtClean="0"/>
              <a:t>21/07/2015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E2C8-18DE-4F09-94DA-A7D67BF76C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2064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F6EE-BAE5-41DB-A019-F994917C6B1B}" type="datetimeFigureOut">
              <a:rPr lang="it-IT" smtClean="0"/>
              <a:t>21/07/2015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E2C8-18DE-4F09-94DA-A7D67BF76C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2425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F6EE-BAE5-41DB-A019-F994917C6B1B}" type="datetimeFigureOut">
              <a:rPr lang="it-IT" smtClean="0"/>
              <a:t>21/07/2015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E2C8-18DE-4F09-94DA-A7D67BF76C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7618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F6EE-BAE5-41DB-A019-F994917C6B1B}" type="datetimeFigureOut">
              <a:rPr lang="it-IT" smtClean="0"/>
              <a:t>21/07/2015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E2C8-18DE-4F09-94DA-A7D67BF76C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7144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F6EE-BAE5-41DB-A019-F994917C6B1B}" type="datetimeFigureOut">
              <a:rPr lang="it-IT" smtClean="0"/>
              <a:t>21/07/2015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E2C8-18DE-4F09-94DA-A7D67BF76C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3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6F6EE-BAE5-41DB-A019-F994917C6B1B}" type="datetimeFigureOut">
              <a:rPr lang="it-IT" smtClean="0"/>
              <a:t>21/07/2015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F6FE2C8-18DE-4F09-94DA-A7D67BF76C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8962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48282" y="1271273"/>
            <a:ext cx="3408608" cy="1227227"/>
          </a:xfrm>
        </p:spPr>
        <p:txBody>
          <a:bodyPr>
            <a:normAutofit fontScale="90000"/>
          </a:bodyPr>
          <a:lstStyle/>
          <a:p>
            <a:r>
              <a:rPr lang="it-IT" sz="4800" dirty="0" smtClean="0">
                <a:solidFill>
                  <a:srgbClr val="FF0000"/>
                </a:solidFill>
              </a:rPr>
              <a:t>HEC-FIA 2.2</a:t>
            </a:r>
            <a:br>
              <a:rPr lang="it-IT" sz="4800" dirty="0" smtClean="0">
                <a:solidFill>
                  <a:srgbClr val="FF0000"/>
                </a:solidFill>
              </a:rPr>
            </a:br>
            <a:r>
              <a:rPr lang="it-IT" sz="1600" dirty="0" smtClean="0">
                <a:solidFill>
                  <a:srgbClr val="FF0000"/>
                </a:solidFill>
              </a:rPr>
              <a:t>( </a:t>
            </a:r>
            <a:r>
              <a:rPr lang="it-IT" sz="1600" dirty="0" err="1" smtClean="0">
                <a:solidFill>
                  <a:srgbClr val="FF0000"/>
                </a:solidFill>
              </a:rPr>
              <a:t>flood</a:t>
            </a:r>
            <a:r>
              <a:rPr lang="it-IT" sz="1600" dirty="0" smtClean="0">
                <a:solidFill>
                  <a:srgbClr val="FF0000"/>
                </a:solidFill>
              </a:rPr>
              <a:t> impact </a:t>
            </a:r>
            <a:r>
              <a:rPr lang="it-IT" sz="1600" dirty="0" err="1" smtClean="0">
                <a:solidFill>
                  <a:srgbClr val="FF0000"/>
                </a:solidFill>
              </a:rPr>
              <a:t>analysis</a:t>
            </a:r>
            <a:r>
              <a:rPr lang="it-IT" sz="1600" dirty="0" smtClean="0">
                <a:solidFill>
                  <a:srgbClr val="FF0000"/>
                </a:solidFill>
              </a:rPr>
              <a:t>)</a:t>
            </a:r>
            <a:r>
              <a:rPr lang="it-IT" sz="4800" dirty="0" smtClean="0">
                <a:solidFill>
                  <a:srgbClr val="FF0000"/>
                </a:solidFill>
              </a:rPr>
              <a:t/>
            </a:r>
            <a:br>
              <a:rPr lang="it-IT" sz="4800" dirty="0" smtClean="0">
                <a:solidFill>
                  <a:srgbClr val="FF0000"/>
                </a:solidFill>
              </a:rPr>
            </a:br>
            <a:endParaRPr lang="it-IT" sz="4800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220" y="1271274"/>
            <a:ext cx="4329212" cy="2454454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146220" y="746975"/>
            <a:ext cx="4005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Modello realizzato da: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4434" y="2498501"/>
            <a:ext cx="5640946" cy="3174642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565714" y="5793002"/>
            <a:ext cx="6337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Programma scaricabile da:</a:t>
            </a:r>
          </a:p>
          <a:p>
            <a:r>
              <a:rPr lang="it-IT" dirty="0"/>
              <a:t>http://www.hec.usace.army.mil/software/hec-fia/downloads.aspx</a:t>
            </a:r>
          </a:p>
        </p:txBody>
      </p:sp>
    </p:spTree>
    <p:extLst>
      <p:ext uri="{BB962C8B-B14F-4D97-AF65-F5344CB8AC3E}">
        <p14:creationId xmlns:p14="http://schemas.microsoft.com/office/powerpoint/2010/main" val="185104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70456"/>
            <a:ext cx="8189890" cy="59065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400" dirty="0" smtClean="0">
                <a:solidFill>
                  <a:srgbClr val="FF0000"/>
                </a:solidFill>
              </a:rPr>
              <a:t>Informazioni tecniche:</a:t>
            </a:r>
          </a:p>
          <a:p>
            <a:r>
              <a:rPr lang="it-IT" sz="1800" dirty="0" smtClean="0"/>
              <a:t>Versione 2.2</a:t>
            </a:r>
          </a:p>
          <a:p>
            <a:r>
              <a:rPr lang="it-IT" sz="1800" dirty="0" smtClean="0"/>
              <a:t>Supportato da </a:t>
            </a:r>
            <a:r>
              <a:rPr lang="it-IT" sz="1800" dirty="0" err="1" smtClean="0"/>
              <a:t>windows</a:t>
            </a:r>
            <a:r>
              <a:rPr lang="it-IT" sz="1800" dirty="0" smtClean="0"/>
              <a:t> XP, vista, 7(32 e 64 bit)</a:t>
            </a:r>
          </a:p>
          <a:p>
            <a:pPr marL="0" indent="0">
              <a:buNone/>
            </a:pPr>
            <a:endParaRPr lang="it-IT" sz="1800" dirty="0" smtClean="0"/>
          </a:p>
          <a:p>
            <a:pPr marL="0" indent="0">
              <a:buNone/>
            </a:pPr>
            <a:endParaRPr lang="it-IT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sz="2400" dirty="0" smtClean="0">
                <a:solidFill>
                  <a:srgbClr val="FF0000"/>
                </a:solidFill>
              </a:rPr>
              <a:t>Finalità del programma:</a:t>
            </a:r>
          </a:p>
          <a:p>
            <a:pPr marL="0" indent="0">
              <a:buNone/>
            </a:pPr>
            <a:r>
              <a:rPr lang="it-IT" sz="1800" dirty="0" smtClean="0"/>
              <a:t>HEC- FIA è un programma che serve a stimare gli impatti relativi ad eventi alluvionali. </a:t>
            </a:r>
          </a:p>
          <a:p>
            <a:pPr marL="0" indent="0">
              <a:buNone/>
            </a:pPr>
            <a:r>
              <a:rPr lang="it-IT" sz="1800" dirty="0" smtClean="0"/>
              <a:t> Calcola :</a:t>
            </a:r>
          </a:p>
          <a:p>
            <a:r>
              <a:rPr lang="it-IT" sz="1800" dirty="0" smtClean="0"/>
              <a:t>danni alle aree urbane</a:t>
            </a:r>
          </a:p>
          <a:p>
            <a:r>
              <a:rPr lang="it-IT" sz="1800" dirty="0" smtClean="0"/>
              <a:t>danni all’agricoltura </a:t>
            </a:r>
          </a:p>
          <a:p>
            <a:r>
              <a:rPr lang="it-IT" sz="1800" dirty="0" smtClean="0"/>
              <a:t> l’area inondata</a:t>
            </a:r>
          </a:p>
          <a:p>
            <a:r>
              <a:rPr lang="it-IT" sz="1800" dirty="0" smtClean="0"/>
              <a:t>numero di strutture inondate</a:t>
            </a:r>
          </a:p>
          <a:p>
            <a:r>
              <a:rPr lang="it-IT" sz="1800" dirty="0" smtClean="0"/>
              <a:t> benefici dei progetti</a:t>
            </a:r>
          </a:p>
          <a:p>
            <a:r>
              <a:rPr lang="it-IT" sz="1800" dirty="0" smtClean="0"/>
              <a:t>Vittime </a:t>
            </a:r>
          </a:p>
          <a:p>
            <a:endParaRPr lang="it-IT" sz="1400" dirty="0"/>
          </a:p>
          <a:p>
            <a:pPr marL="0" indent="0">
              <a:buNone/>
            </a:pPr>
            <a:endParaRPr lang="it-IT" sz="1400" dirty="0" smtClean="0"/>
          </a:p>
          <a:p>
            <a:endParaRPr lang="it-IT" sz="1400" dirty="0" smtClean="0"/>
          </a:p>
          <a:p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228331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67744" y="193182"/>
            <a:ext cx="10515600" cy="62333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2400" dirty="0" smtClean="0">
                <a:solidFill>
                  <a:srgbClr val="FF0000"/>
                </a:solidFill>
              </a:rPr>
              <a:t>Dati</a:t>
            </a:r>
            <a:r>
              <a:rPr lang="it-IT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it-IT" dirty="0" smtClean="0">
              <a:solidFill>
                <a:srgbClr val="FF0000"/>
              </a:solidFill>
            </a:endParaRPr>
          </a:p>
          <a:p>
            <a:r>
              <a:rPr lang="it-IT" sz="1900" dirty="0" smtClean="0"/>
              <a:t>Coordinate geografiche </a:t>
            </a:r>
            <a:r>
              <a:rPr lang="it-IT" sz="1900" dirty="0"/>
              <a:t>e</a:t>
            </a:r>
            <a:r>
              <a:rPr lang="it-IT" sz="1900" dirty="0" smtClean="0"/>
              <a:t> mappa dell’area interessata</a:t>
            </a:r>
          </a:p>
          <a:p>
            <a:r>
              <a:rPr lang="it-IT" sz="1900" dirty="0" smtClean="0"/>
              <a:t>Caratteristiche fisiche dell’assetto idrogeologico</a:t>
            </a:r>
          </a:p>
          <a:p>
            <a:r>
              <a:rPr lang="it-IT" sz="1900" dirty="0" smtClean="0"/>
              <a:t>Periodo dell’evento</a:t>
            </a:r>
          </a:p>
          <a:p>
            <a:r>
              <a:rPr lang="it-IT" sz="1900" dirty="0" smtClean="0"/>
              <a:t>Durata dell’alluvione</a:t>
            </a:r>
          </a:p>
          <a:p>
            <a:r>
              <a:rPr lang="it-IT" sz="1900" dirty="0" smtClean="0"/>
              <a:t>Densità della popolazione</a:t>
            </a:r>
          </a:p>
          <a:p>
            <a:pPr marL="0" indent="0">
              <a:buNone/>
            </a:pPr>
            <a:endParaRPr lang="it-IT" sz="1900" dirty="0" smtClean="0"/>
          </a:p>
          <a:p>
            <a:pPr marL="0" indent="0">
              <a:buNone/>
            </a:pPr>
            <a:r>
              <a:rPr lang="it-IT" sz="1900" b="1" dirty="0" smtClean="0"/>
              <a:t>Valutazione danni all’agricoltura</a:t>
            </a:r>
          </a:p>
          <a:p>
            <a:r>
              <a:rPr lang="it-IT" sz="1900" dirty="0" smtClean="0"/>
              <a:t>Posizione della coltura</a:t>
            </a:r>
          </a:p>
          <a:p>
            <a:r>
              <a:rPr lang="it-IT" sz="1900" dirty="0" smtClean="0"/>
              <a:t>Valore della coltura</a:t>
            </a:r>
          </a:p>
          <a:p>
            <a:r>
              <a:rPr lang="it-IT" sz="1900" dirty="0" smtClean="0"/>
              <a:t>Tipologia delle colture</a:t>
            </a:r>
          </a:p>
          <a:p>
            <a:pPr marL="0" indent="0">
              <a:buNone/>
            </a:pPr>
            <a:endParaRPr lang="it-IT" sz="1900" dirty="0" smtClean="0"/>
          </a:p>
          <a:p>
            <a:pPr marL="0" indent="0">
              <a:buNone/>
            </a:pPr>
            <a:r>
              <a:rPr lang="it-IT" sz="1900" b="1" dirty="0" smtClean="0"/>
              <a:t>Valutazione danni all’area urbana</a:t>
            </a:r>
          </a:p>
          <a:p>
            <a:r>
              <a:rPr lang="it-IT" sz="1900" dirty="0" smtClean="0"/>
              <a:t>Posizionamento delle strutture</a:t>
            </a:r>
          </a:p>
          <a:p>
            <a:r>
              <a:rPr lang="it-IT" sz="1900" dirty="0" smtClean="0"/>
              <a:t>Valore delle strutture</a:t>
            </a:r>
          </a:p>
          <a:p>
            <a:r>
              <a:rPr lang="it-IT" sz="1900" dirty="0" smtClean="0"/>
              <a:t>Tipologia delle strutture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97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049" y="2992447"/>
            <a:ext cx="3609336" cy="3881437"/>
          </a:xfrm>
        </p:spPr>
      </p:pic>
      <p:sp>
        <p:nvSpPr>
          <p:cNvPr id="6" name="CasellaDiTesto 5"/>
          <p:cNvSpPr txBox="1"/>
          <p:nvPr/>
        </p:nvSpPr>
        <p:spPr>
          <a:xfrm>
            <a:off x="141668" y="180304"/>
            <a:ext cx="4430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/>
              <a:t>Main</a:t>
            </a:r>
            <a:r>
              <a:rPr lang="it-IT" sz="2400" dirty="0" smtClean="0"/>
              <a:t> </a:t>
            </a:r>
            <a:r>
              <a:rPr lang="it-IT" sz="2400" dirty="0" err="1" smtClean="0"/>
              <a:t>windows</a:t>
            </a:r>
            <a:endParaRPr lang="it-IT" sz="24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687910" y="575393"/>
            <a:ext cx="47651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Interfaccia principale dove l’utente attraverso GUI (</a:t>
            </a:r>
            <a:r>
              <a:rPr lang="it-IT" dirty="0" err="1" smtClean="0"/>
              <a:t>graphic</a:t>
            </a:r>
            <a:r>
              <a:rPr lang="it-IT" dirty="0" smtClean="0"/>
              <a:t> </a:t>
            </a:r>
            <a:r>
              <a:rPr lang="it-IT" dirty="0" err="1" smtClean="0"/>
              <a:t>user</a:t>
            </a:r>
            <a:r>
              <a:rPr lang="it-IT" dirty="0" smtClean="0"/>
              <a:t> </a:t>
            </a:r>
            <a:r>
              <a:rPr lang="it-IT" dirty="0" err="1" smtClean="0"/>
              <a:t>interface</a:t>
            </a:r>
            <a:r>
              <a:rPr lang="it-IT" dirty="0" smtClean="0"/>
              <a:t>) interagisce con la mappa.</a:t>
            </a:r>
          </a:p>
          <a:p>
            <a:pPr algn="just"/>
            <a:r>
              <a:rPr lang="it-IT" dirty="0" smtClean="0"/>
              <a:t>Per garantire una efficiente e logica interazione con GUI il </a:t>
            </a:r>
            <a:r>
              <a:rPr lang="it-IT" dirty="0" err="1" smtClean="0"/>
              <a:t>main</a:t>
            </a:r>
            <a:r>
              <a:rPr lang="it-IT" dirty="0" smtClean="0"/>
              <a:t> </a:t>
            </a:r>
            <a:r>
              <a:rPr lang="it-IT" dirty="0" err="1" smtClean="0"/>
              <a:t>window</a:t>
            </a:r>
            <a:r>
              <a:rPr lang="it-IT" dirty="0" smtClean="0"/>
              <a:t> è diviso in «</a:t>
            </a:r>
            <a:r>
              <a:rPr lang="it-IT" dirty="0" err="1" smtClean="0"/>
              <a:t>windows</a:t>
            </a:r>
            <a:r>
              <a:rPr lang="it-IT" dirty="0" smtClean="0"/>
              <a:t>» e «</a:t>
            </a:r>
            <a:r>
              <a:rPr lang="it-IT" dirty="0" err="1" smtClean="0"/>
              <a:t>panes</a:t>
            </a:r>
            <a:r>
              <a:rPr lang="it-IT" dirty="0" smtClean="0"/>
              <a:t>» con diverse funzioni quali: </a:t>
            </a:r>
            <a:r>
              <a:rPr lang="it-IT" dirty="0" err="1" smtClean="0"/>
              <a:t>study</a:t>
            </a:r>
            <a:r>
              <a:rPr lang="it-IT" dirty="0" smtClean="0"/>
              <a:t> pane, </a:t>
            </a:r>
            <a:r>
              <a:rPr lang="it-IT" dirty="0" err="1" smtClean="0"/>
              <a:t>content</a:t>
            </a:r>
            <a:r>
              <a:rPr lang="it-IT" dirty="0" smtClean="0"/>
              <a:t> pane, desktop pane, </a:t>
            </a:r>
            <a:r>
              <a:rPr lang="it-IT" dirty="0" err="1" smtClean="0"/>
              <a:t>map</a:t>
            </a:r>
            <a:r>
              <a:rPr lang="it-IT" dirty="0" smtClean="0"/>
              <a:t> </a:t>
            </a:r>
            <a:r>
              <a:rPr lang="it-IT" dirty="0" err="1" smtClean="0"/>
              <a:t>window</a:t>
            </a:r>
            <a:r>
              <a:rPr lang="it-IT" dirty="0" smtClean="0"/>
              <a:t> e </a:t>
            </a:r>
            <a:r>
              <a:rPr lang="it-IT" dirty="0" err="1" smtClean="0"/>
              <a:t>message</a:t>
            </a:r>
            <a:r>
              <a:rPr lang="it-IT" dirty="0" smtClean="0"/>
              <a:t> pane.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8" y="834950"/>
            <a:ext cx="4215719" cy="3670779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2728183" y="4842559"/>
            <a:ext cx="48832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La </a:t>
            </a:r>
            <a:r>
              <a:rPr lang="it-IT" b="1" dirty="0" err="1" smtClean="0"/>
              <a:t>map</a:t>
            </a:r>
            <a:r>
              <a:rPr lang="it-IT" b="1" dirty="0" smtClean="0"/>
              <a:t> </a:t>
            </a:r>
            <a:r>
              <a:rPr lang="it-IT" b="1" dirty="0" err="1" smtClean="0"/>
              <a:t>window</a:t>
            </a:r>
            <a:r>
              <a:rPr lang="it-IT" b="1" dirty="0" smtClean="0"/>
              <a:t> </a:t>
            </a:r>
            <a:r>
              <a:rPr lang="it-IT" dirty="0" smtClean="0"/>
              <a:t>è l’area in cui FIA visualizza gli elementi dello studio.</a:t>
            </a:r>
          </a:p>
          <a:p>
            <a:pPr algn="just"/>
            <a:r>
              <a:rPr lang="it-IT" dirty="0" smtClean="0"/>
              <a:t>Gli utenti possono dirigere e manipolare i dati con una gran varietà di modi attraverso l’uso dei menu e specifici pulsanti relativi alla mappa.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534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61" y="502276"/>
            <a:ext cx="2683452" cy="628092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193961" y="502276"/>
            <a:ext cx="5434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In </a:t>
            </a:r>
            <a:r>
              <a:rPr lang="it-IT" b="1" dirty="0" err="1" smtClean="0"/>
              <a:t>study</a:t>
            </a:r>
            <a:r>
              <a:rPr lang="it-IT" b="1" dirty="0" smtClean="0"/>
              <a:t> pane </a:t>
            </a:r>
            <a:r>
              <a:rPr lang="it-IT" dirty="0" smtClean="0"/>
              <a:t>gli utenti interagiscono con una schermata che mostra il flusso logico dello studio in termini di file e cartelle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1117" y="3861264"/>
            <a:ext cx="3462011" cy="2782551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4056847" y="4971601"/>
            <a:ext cx="42242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 smtClean="0"/>
              <a:t>Content pane </a:t>
            </a:r>
            <a:r>
              <a:rPr lang="it-IT" dirty="0" smtClean="0"/>
              <a:t>visualizza informazioni su elementi dello studio che non possono essere visualizzati né nella </a:t>
            </a:r>
            <a:r>
              <a:rPr lang="it-IT" dirty="0" err="1" smtClean="0"/>
              <a:t>map</a:t>
            </a:r>
            <a:r>
              <a:rPr lang="it-IT" dirty="0" smtClean="0"/>
              <a:t> </a:t>
            </a:r>
            <a:r>
              <a:rPr lang="it-IT" dirty="0" err="1" smtClean="0"/>
              <a:t>window</a:t>
            </a:r>
            <a:r>
              <a:rPr lang="it-IT" dirty="0" smtClean="0"/>
              <a:t> né in </a:t>
            </a:r>
            <a:r>
              <a:rPr lang="it-IT" dirty="0" err="1" smtClean="0"/>
              <a:t>study</a:t>
            </a:r>
            <a:r>
              <a:rPr lang="it-IT" dirty="0" smtClean="0"/>
              <a:t> pane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355961" y="0"/>
            <a:ext cx="30522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/>
              <a:t>Main</a:t>
            </a:r>
            <a:r>
              <a:rPr lang="it-IT" sz="2400" dirty="0"/>
              <a:t> </a:t>
            </a:r>
            <a:r>
              <a:rPr lang="it-IT" sz="2400" dirty="0" err="1"/>
              <a:t>windows</a:t>
            </a:r>
            <a:endParaRPr lang="it-IT" sz="24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2306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77" y="811370"/>
            <a:ext cx="4612216" cy="3178091"/>
          </a:xfrm>
        </p:spPr>
      </p:pic>
      <p:sp>
        <p:nvSpPr>
          <p:cNvPr id="6" name="CasellaDiTesto 5"/>
          <p:cNvSpPr txBox="1"/>
          <p:nvPr/>
        </p:nvSpPr>
        <p:spPr>
          <a:xfrm>
            <a:off x="5422006" y="811370"/>
            <a:ext cx="34901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L’inserimento dei dati in questa maschera permette di calcolare le stime dei danni </a:t>
            </a:r>
            <a:r>
              <a:rPr lang="it-IT" dirty="0" smtClean="0"/>
              <a:t> </a:t>
            </a:r>
            <a:r>
              <a:rPr lang="it-IT" dirty="0"/>
              <a:t>alle </a:t>
            </a:r>
            <a:r>
              <a:rPr lang="it-IT" dirty="0" smtClean="0"/>
              <a:t>colture relativi al loro stato di maturazione</a:t>
            </a:r>
          </a:p>
          <a:p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483" y="3144878"/>
            <a:ext cx="4401164" cy="3581900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187521" y="4584879"/>
            <a:ext cx="41598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Esempio di risultati ottenuti dallo studio dei danni sul territorio analizzato alle agricolture: l’esito viene espresso in termini percentuali, permettendo anche una visualizzazione grafica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57577" y="231819"/>
            <a:ext cx="3116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</a:rPr>
              <a:t>Dati e risultati</a:t>
            </a:r>
            <a:endParaRPr lang="it-IT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86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12" y="772734"/>
            <a:ext cx="4881183" cy="3065172"/>
          </a:xfrm>
        </p:spPr>
      </p:pic>
      <p:sp>
        <p:nvSpPr>
          <p:cNvPr id="5" name="CasellaDiTesto 4"/>
          <p:cNvSpPr txBox="1"/>
          <p:nvPr/>
        </p:nvSpPr>
        <p:spPr>
          <a:xfrm>
            <a:off x="6027312" y="643944"/>
            <a:ext cx="28204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L’inserimento dei dati in questa maschera permette di calcolare le stime dei danni relative alle strutture classificate per categorie presenti nel territorio sotto studio</a:t>
            </a:r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006" y="4081994"/>
            <a:ext cx="7517796" cy="2776006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543938" y="4261966"/>
            <a:ext cx="39121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Esempio di risultati ottenuti dallo studio dei danni su un’area urbana relativa alle strutture presenti: nel dettaglio vengono evidenziati danni sul ogni singola struttura, il loro contenuto, sulle macchine oppure per tipologia di occupazione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32575" y="159314"/>
            <a:ext cx="42500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</a:rPr>
              <a:t>Dati e risultati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0535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779" y="1565090"/>
            <a:ext cx="7740023" cy="4646739"/>
          </a:xfrm>
        </p:spPr>
      </p:pic>
      <p:sp>
        <p:nvSpPr>
          <p:cNvPr id="9" name="CasellaDiTesto 8"/>
          <p:cNvSpPr txBox="1"/>
          <p:nvPr/>
        </p:nvSpPr>
        <p:spPr>
          <a:xfrm>
            <a:off x="708338" y="1938577"/>
            <a:ext cx="287058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In </a:t>
            </a:r>
            <a:r>
              <a:rPr lang="it-IT" dirty="0" err="1" smtClean="0"/>
              <a:t>FIA,inoltre</a:t>
            </a:r>
            <a:r>
              <a:rPr lang="it-IT" dirty="0" smtClean="0"/>
              <a:t>, è possibile in modo semplificato stimare le perdite di vita inserendo informazioni corrette relative a dati idraulici e alle strutture presenti. Il calcolo ha lo scopo di informare le persone sul rischio che corrono a seguito di eventi alluvionali e\o catastrofici reali o ipotetici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708338" y="463639"/>
            <a:ext cx="3889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</a:rPr>
              <a:t>Dati e risultati</a:t>
            </a:r>
          </a:p>
        </p:txBody>
      </p:sp>
    </p:spTree>
    <p:extLst>
      <p:ext uri="{BB962C8B-B14F-4D97-AF65-F5344CB8AC3E}">
        <p14:creationId xmlns:p14="http://schemas.microsoft.com/office/powerpoint/2010/main" val="350709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751527"/>
            <a:ext cx="3901225" cy="44254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 smtClean="0">
                <a:solidFill>
                  <a:srgbClr val="FF0000"/>
                </a:solidFill>
              </a:rPr>
              <a:t>Aspetti positivi:</a:t>
            </a:r>
          </a:p>
          <a:p>
            <a:r>
              <a:rPr lang="it-IT" dirty="0" smtClean="0"/>
              <a:t>Velocità di calcolo</a:t>
            </a:r>
          </a:p>
          <a:p>
            <a:r>
              <a:rPr lang="it-IT" dirty="0" smtClean="0"/>
              <a:t>Non richiede troppa memoria sul calcolatore</a:t>
            </a:r>
          </a:p>
          <a:p>
            <a:r>
              <a:rPr lang="it-IT" dirty="0" smtClean="0"/>
              <a:t>Presenza nel sito di «bug report» al fine di migliorare il programma</a:t>
            </a:r>
          </a:p>
          <a:p>
            <a:r>
              <a:rPr lang="it-IT" dirty="0" smtClean="0"/>
              <a:t>Semplicità nell’interpretare i risultati</a:t>
            </a:r>
          </a:p>
          <a:p>
            <a:r>
              <a:rPr lang="it-IT" dirty="0" smtClean="0"/>
              <a:t>Schermate semplici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709892" y="1751527"/>
            <a:ext cx="3503054" cy="1918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FF0000"/>
                </a:solidFill>
              </a:rPr>
              <a:t>Aspetti negativi:</a:t>
            </a:r>
          </a:p>
          <a:p>
            <a:pPr marL="342900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Difficoltà nel reperire dati</a:t>
            </a:r>
          </a:p>
          <a:p>
            <a:pPr marL="342900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programma </a:t>
            </a:r>
            <a:r>
              <a:rPr lang="it-IT" dirty="0" smtClean="0"/>
              <a:t>è ancora provvisorio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12341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377</TotalTime>
  <Words>468</Words>
  <Application>Microsoft Office PowerPoint</Application>
  <PresentationFormat>Personalizzato</PresentationFormat>
  <Paragraphs>62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Sfaccettatura</vt:lpstr>
      <vt:lpstr>HEC-FIA 2.2 ( flood impact analysis)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HEC-FIA 2.2</dc:title>
  <dc:creator>Alexandro Marino</dc:creator>
  <cp:lastModifiedBy>Giorgio Guariso</cp:lastModifiedBy>
  <cp:revision>38</cp:revision>
  <dcterms:created xsi:type="dcterms:W3CDTF">2015-07-16T12:46:46Z</dcterms:created>
  <dcterms:modified xsi:type="dcterms:W3CDTF">2015-07-21T12:19:54Z</dcterms:modified>
</cp:coreProperties>
</file>